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295" r:id="rId3"/>
    <p:sldId id="398" r:id="rId4"/>
    <p:sldId id="327" r:id="rId5"/>
    <p:sldId id="328" r:id="rId6"/>
    <p:sldId id="384" r:id="rId7"/>
    <p:sldId id="385" r:id="rId8"/>
    <p:sldId id="389" r:id="rId9"/>
    <p:sldId id="391" r:id="rId10"/>
    <p:sldId id="392" r:id="rId11"/>
    <p:sldId id="367" r:id="rId12"/>
    <p:sldId id="368" r:id="rId13"/>
    <p:sldId id="395" r:id="rId14"/>
    <p:sldId id="299" r:id="rId15"/>
    <p:sldId id="378" r:id="rId16"/>
    <p:sldId id="303" r:id="rId17"/>
    <p:sldId id="371" r:id="rId18"/>
    <p:sldId id="308" r:id="rId19"/>
    <p:sldId id="330" r:id="rId20"/>
    <p:sldId id="399" r:id="rId21"/>
    <p:sldId id="306" r:id="rId22"/>
    <p:sldId id="307" r:id="rId23"/>
    <p:sldId id="309" r:id="rId24"/>
    <p:sldId id="310" r:id="rId25"/>
    <p:sldId id="317" r:id="rId26"/>
    <p:sldId id="318" r:id="rId27"/>
    <p:sldId id="322" r:id="rId28"/>
    <p:sldId id="379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7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0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9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3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8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4079E-EAE4-4941-B11B-0DCD8E65990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766C-53D5-4EEE-93B2-CA26E8C61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279737"/>
            <a:ext cx="7403927" cy="14905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800" b="1" dirty="0" smtClean="0"/>
              <a:t>             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809995"/>
            <a:ext cx="5181600" cy="13669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Z.KARIMI MD</a:t>
            </a:r>
          </a:p>
          <a:p>
            <a:pPr marL="0" indent="0">
              <a:buNone/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FEMALE PELVIC MEDICINE AND RECONSTRUCTIVE SURGERY</a:t>
            </a:r>
            <a:br>
              <a:rPr lang="en-US" sz="2400" b="1" dirty="0"/>
            </a:br>
            <a:r>
              <a:rPr lang="en-US" sz="2400" b="1" dirty="0"/>
              <a:t>(FPMRS) FELLOWSHIP</a:t>
            </a:r>
          </a:p>
        </p:txBody>
      </p:sp>
      <p:sp>
        <p:nvSpPr>
          <p:cNvPr id="6" name="Wave 5"/>
          <p:cNvSpPr/>
          <p:nvPr/>
        </p:nvSpPr>
        <p:spPr>
          <a:xfrm>
            <a:off x="1215025" y="1891430"/>
            <a:ext cx="9006213" cy="2542784"/>
          </a:xfrm>
          <a:prstGeom prst="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Urinary Retention </a:t>
            </a:r>
          </a:p>
        </p:txBody>
      </p:sp>
    </p:spTree>
    <p:extLst>
      <p:ext uri="{BB962C8B-B14F-4D97-AF65-F5344CB8AC3E}">
        <p14:creationId xmlns:p14="http://schemas.microsoft.com/office/powerpoint/2010/main" val="24056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urethral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Any </a:t>
            </a:r>
            <a:r>
              <a:rPr lang="en-US" dirty="0"/>
              <a:t>process that compresses the urethra may impair urine </a:t>
            </a:r>
            <a:r>
              <a:rPr lang="en-US" dirty="0" smtClean="0"/>
              <a:t>flow </a:t>
            </a:r>
            <a:r>
              <a:rPr lang="en-US" dirty="0"/>
              <a:t>and result in BOO. </a:t>
            </a:r>
            <a:r>
              <a:rPr lang="en-US" dirty="0" smtClean="0"/>
              <a:t>Biologic causes </a:t>
            </a:r>
            <a:r>
              <a:rPr lang="en-US" dirty="0"/>
              <a:t>include 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fibroids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, constipation, and malignancy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common iatrogenic cause is </a:t>
            </a:r>
            <a:r>
              <a:rPr lang="en-US" dirty="0" smtClean="0"/>
              <a:t>a previous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</a:rPr>
              <a:t>suburethral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</a:rPr>
              <a:t> anti-incontinence </a:t>
            </a:r>
            <a:r>
              <a:rPr lang="en-US" dirty="0"/>
              <a:t>sling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5700" b="1" dirty="0"/>
              <a:t>Fibroids </a:t>
            </a:r>
            <a:r>
              <a:rPr lang="en-US" dirty="0"/>
              <a:t>may cause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urethral compression by displacing the cervix </a:t>
            </a:r>
            <a:r>
              <a:rPr lang="en-US" dirty="0"/>
              <a:t>and </a:t>
            </a:r>
            <a:r>
              <a:rPr lang="en-US" dirty="0" smtClean="0"/>
              <a:t>subsequently compressing </a:t>
            </a:r>
            <a:r>
              <a:rPr lang="en-US" dirty="0"/>
              <a:t>the urethra or bladder </a:t>
            </a:r>
            <a:r>
              <a:rPr lang="en-US" dirty="0" smtClean="0"/>
              <a:t>neck. An </a:t>
            </a:r>
            <a:r>
              <a:rPr lang="en-US" dirty="0"/>
              <a:t>alternate mechanism may be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local pressure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on the pelvic nerve plexus that causes a radiculopathy at the S1-S2 nerve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roots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64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urethral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2753"/>
          </a:xfrm>
        </p:spPr>
        <p:txBody>
          <a:bodyPr>
            <a:normAutofit/>
          </a:bodyPr>
          <a:lstStyle/>
          <a:p>
            <a:r>
              <a:rPr lang="en-US" sz="3400" b="1" u="sng" dirty="0" smtClean="0">
                <a:solidFill>
                  <a:schemeClr val="accent1">
                    <a:lumMod val="50000"/>
                  </a:schemeClr>
                </a:solidFill>
              </a:rPr>
              <a:t>Urethral </a:t>
            </a:r>
            <a:r>
              <a:rPr lang="en-US" sz="3400" b="1" u="sng" dirty="0">
                <a:solidFill>
                  <a:schemeClr val="accent1">
                    <a:lumMod val="50000"/>
                  </a:schemeClr>
                </a:solidFill>
              </a:rPr>
              <a:t>lesions such as strictures, urethral diverticula, and caruncles </a:t>
            </a:r>
            <a:r>
              <a:rPr lang="en-US" dirty="0"/>
              <a:t>can cause </a:t>
            </a:r>
            <a:r>
              <a:rPr lang="en-US" dirty="0" smtClean="0"/>
              <a:t>urethral blockage</a:t>
            </a:r>
            <a:r>
              <a:rPr lang="en-US" dirty="0"/>
              <a:t>. Urethral strictures are typically caused by </a:t>
            </a:r>
            <a:r>
              <a:rPr lang="en-US" b="1" dirty="0"/>
              <a:t>previous urethral or </a:t>
            </a:r>
            <a:r>
              <a:rPr lang="en-US" b="1" dirty="0" err="1"/>
              <a:t>periurethral</a:t>
            </a:r>
            <a:r>
              <a:rPr lang="en-US" b="1" dirty="0"/>
              <a:t> surgery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 from previous dilation. Idiopathic urethral strictures can also occur but are less common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 Urethral </a:t>
            </a:r>
            <a:r>
              <a:rPr lang="en-US" b="1" dirty="0"/>
              <a:t>diverticulum and </a:t>
            </a:r>
            <a:r>
              <a:rPr lang="en-US" b="1" dirty="0" err="1"/>
              <a:t>Skene's</a:t>
            </a:r>
            <a:r>
              <a:rPr lang="en-US" b="1" dirty="0"/>
              <a:t> glands infrequently </a:t>
            </a:r>
            <a:r>
              <a:rPr lang="en-US" dirty="0"/>
              <a:t>cause outlet obstruction, representing </a:t>
            </a:r>
            <a:r>
              <a:rPr lang="en-US" dirty="0" smtClean="0"/>
              <a:t>1 to </a:t>
            </a:r>
            <a:r>
              <a:rPr lang="en-US" dirty="0"/>
              <a:t>3 percent of the cases of outlet obstruction in two large reviews </a:t>
            </a:r>
            <a:r>
              <a:rPr lang="en-US" dirty="0" smtClean="0"/>
              <a:t>.Urethral </a:t>
            </a:r>
            <a:r>
              <a:rPr lang="en-US" dirty="0"/>
              <a:t>cancer </a:t>
            </a:r>
            <a:r>
              <a:rPr lang="en-US" dirty="0" smtClean="0"/>
              <a:t>is rare </a:t>
            </a:r>
            <a:r>
              <a:rPr lang="en-US" dirty="0"/>
              <a:t>and represents 1 percent of all malignancies, but may present with obstructive symptoms</a:t>
            </a:r>
          </a:p>
        </p:txBody>
      </p:sp>
    </p:spTree>
    <p:extLst>
      <p:ext uri="{BB962C8B-B14F-4D97-AF65-F5344CB8AC3E}">
        <p14:creationId xmlns:p14="http://schemas.microsoft.com/office/powerpoint/2010/main" val="107742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harisSIL"/>
              </a:rPr>
              <a:t>Functional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obstruction is caused by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: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harisSIL"/>
              </a:rPr>
              <a:t>abnormal </a:t>
            </a:r>
            <a:r>
              <a:rPr lang="en-US" b="1" dirty="0">
                <a:solidFill>
                  <a:srgbClr val="000000"/>
                </a:solidFill>
                <a:latin typeface="CharisSIL"/>
              </a:rPr>
              <a:t>contraction of the </a:t>
            </a:r>
            <a:r>
              <a:rPr lang="en-US" b="1" dirty="0" err="1">
                <a:solidFill>
                  <a:srgbClr val="000000"/>
                </a:solidFill>
                <a:latin typeface="CharisSIL"/>
              </a:rPr>
              <a:t>periurethral</a:t>
            </a:r>
            <a:r>
              <a:rPr lang="en-US" b="1" dirty="0">
                <a:solidFill>
                  <a:srgbClr val="000000"/>
                </a:solidFill>
                <a:latin typeface="CharisSIL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harisSIL"/>
              </a:rPr>
              <a:t>muscle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harisSIL"/>
              </a:rPr>
            </a:br>
            <a:r>
              <a:rPr lang="en-US" dirty="0" smtClean="0">
                <a:solidFill>
                  <a:srgbClr val="000000"/>
                </a:solidFill>
                <a:latin typeface="CharisSIL"/>
              </a:rPr>
              <a:t>(dysfunctional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voiding [DV]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or detrusor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sphincter </a:t>
            </a:r>
            <a:r>
              <a:rPr lang="en-US" dirty="0" err="1">
                <a:solidFill>
                  <a:srgbClr val="000000"/>
                </a:solidFill>
                <a:latin typeface="CharisSIL"/>
              </a:rPr>
              <a:t>dyssynergia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CharisSIL"/>
              </a:rPr>
              <a:t>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failure of urethral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relaxation(Fowler's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syndrome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CharisSIL"/>
              </a:rPr>
              <a:t>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failure of pelvic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floor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muscle relaxation, or failure of bladder neck</a:t>
            </a:r>
            <a:br>
              <a:rPr lang="en-US" dirty="0">
                <a:solidFill>
                  <a:srgbClr val="000000"/>
                </a:solidFill>
                <a:latin typeface="CharisSIL"/>
              </a:rPr>
            </a:br>
            <a:r>
              <a:rPr lang="en-US" dirty="0">
                <a:solidFill>
                  <a:srgbClr val="000000"/>
                </a:solidFill>
                <a:latin typeface="CharisSIL"/>
              </a:rPr>
              <a:t>relaxation (primary bladder neck obstruction) </a:t>
            </a:r>
            <a:endParaRPr lang="en-US" dirty="0" smtClean="0">
              <a:solidFill>
                <a:srgbClr val="000000"/>
              </a:solidFill>
              <a:latin typeface="CharisSIL"/>
            </a:endParaRPr>
          </a:p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Functional obstruction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requires urodynamic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evaluation for diagnosis, often with </a:t>
            </a:r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  <a:latin typeface="CharisSIL"/>
              </a:rPr>
              <a:t>videocystourethrography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or electromyography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.</a:t>
            </a:r>
            <a:br>
              <a:rPr lang="en-US" dirty="0">
                <a:solidFill>
                  <a:srgbClr val="000000"/>
                </a:solidFill>
                <a:latin typeface="CharisSIL"/>
              </a:rPr>
            </a:br>
            <a:endParaRPr lang="en-US" dirty="0" smtClean="0">
              <a:solidFill>
                <a:srgbClr val="000000"/>
              </a:solidFill>
              <a:latin typeface="CharisSIL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1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839"/>
            <a:ext cx="12100142" cy="67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Neurologic impairment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AUR </a:t>
            </a:r>
            <a:r>
              <a:rPr lang="en-US" dirty="0"/>
              <a:t>may develop secondary to </a:t>
            </a:r>
            <a:r>
              <a:rPr lang="en-US" dirty="0" smtClean="0"/>
              <a:t>the: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interruption of the </a:t>
            </a:r>
            <a:r>
              <a:rPr lang="en-US" b="1" dirty="0" smtClean="0">
                <a:solidFill>
                  <a:srgbClr val="002060"/>
                </a:solidFill>
              </a:rPr>
              <a:t>sensory or </a:t>
            </a:r>
            <a:r>
              <a:rPr lang="en-US" b="1" dirty="0">
                <a:solidFill>
                  <a:srgbClr val="002060"/>
                </a:solidFill>
              </a:rPr>
              <a:t>motor nerve supply to the detrusor muscle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Incomplete </a:t>
            </a:r>
            <a:r>
              <a:rPr lang="en-US" b="1" dirty="0">
                <a:solidFill>
                  <a:srgbClr val="002060"/>
                </a:solidFill>
              </a:rPr>
              <a:t>relaxation of the </a:t>
            </a:r>
            <a:r>
              <a:rPr lang="en-US" b="1" dirty="0" smtClean="0">
                <a:solidFill>
                  <a:srgbClr val="002060"/>
                </a:solidFill>
              </a:rPr>
              <a:t>urinary sphincter </a:t>
            </a:r>
            <a:r>
              <a:rPr lang="en-US" b="1" dirty="0">
                <a:solidFill>
                  <a:srgbClr val="002060"/>
                </a:solidFill>
              </a:rPr>
              <a:t>mechanism (</a:t>
            </a:r>
            <a:r>
              <a:rPr lang="en-US" b="1" dirty="0" err="1">
                <a:solidFill>
                  <a:srgbClr val="002060"/>
                </a:solidFill>
              </a:rPr>
              <a:t>dyssynergia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en-US" dirty="0"/>
              <a:t>can also result in elevations in both voiding </a:t>
            </a:r>
            <a:r>
              <a:rPr lang="en-US" dirty="0" smtClean="0"/>
              <a:t>pressures and </a:t>
            </a:r>
            <a:r>
              <a:rPr lang="en-US" dirty="0"/>
              <a:t>post-void residual </a:t>
            </a:r>
            <a:r>
              <a:rPr lang="en-US" dirty="0" smtClean="0"/>
              <a:t>volumes. </a:t>
            </a:r>
          </a:p>
          <a:p>
            <a:pPr marL="0" indent="0">
              <a:buNone/>
            </a:pPr>
            <a:r>
              <a:rPr lang="en-US" dirty="0" smtClean="0"/>
              <a:t>AUR </a:t>
            </a:r>
            <a:r>
              <a:rPr lang="en-US" dirty="0"/>
              <a:t>can occur with </a:t>
            </a:r>
            <a:r>
              <a:rPr lang="en-US" b="1" dirty="0"/>
              <a:t>spinal cord injuries from trauma, infarct or demyelination, </a:t>
            </a:r>
            <a:r>
              <a:rPr lang="en-US" b="1" dirty="0" smtClean="0"/>
              <a:t>epidural abscess </a:t>
            </a:r>
            <a:r>
              <a:rPr lang="en-US" dirty="0"/>
              <a:t>and </a:t>
            </a:r>
            <a:r>
              <a:rPr lang="en-US" b="1" dirty="0"/>
              <a:t>epidural metastasis, </a:t>
            </a:r>
            <a:r>
              <a:rPr lang="en-US" b="1" dirty="0" err="1"/>
              <a:t>Guillain-Barré</a:t>
            </a:r>
            <a:r>
              <a:rPr lang="en-US" b="1" dirty="0"/>
              <a:t> syndrome, diabetic neuropathy</a:t>
            </a:r>
            <a:r>
              <a:rPr lang="en-US" dirty="0"/>
              <a:t>, and stroke</a:t>
            </a:r>
          </a:p>
          <a:p>
            <a:r>
              <a:rPr lang="en-US" dirty="0" smtClean="0"/>
              <a:t>AUR </a:t>
            </a:r>
            <a:r>
              <a:rPr lang="en-US" dirty="0"/>
              <a:t>is typically accompanied by back pain and/or other neurologic </a:t>
            </a:r>
            <a:r>
              <a:rPr lang="en-US" dirty="0" smtClean="0"/>
              <a:t>deficits</a:t>
            </a:r>
            <a:r>
              <a:rPr lang="en-US" dirty="0"/>
              <a:t>. </a:t>
            </a:r>
            <a:r>
              <a:rPr lang="en-US" dirty="0" smtClean="0"/>
              <a:t>Patients with </a:t>
            </a:r>
            <a:r>
              <a:rPr lang="en-US" dirty="0"/>
              <a:t>neurologic impairment may develop acute-on-chronic urinary retention. </a:t>
            </a:r>
          </a:p>
        </p:txBody>
      </p:sp>
    </p:spTree>
    <p:extLst>
      <p:ext uri="{BB962C8B-B14F-4D97-AF65-F5344CB8AC3E}">
        <p14:creationId xmlns:p14="http://schemas.microsoft.com/office/powerpoint/2010/main" val="3885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9452"/>
            <a:ext cx="10515600" cy="7512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Urodynamic </a:t>
            </a:r>
            <a:r>
              <a:rPr lang="en-US" b="1" dirty="0" smtClean="0"/>
              <a:t>evaluation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In addition to an elevated PVR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detrusor </a:t>
            </a:r>
            <a:r>
              <a:rPr lang="en-US" b="1" dirty="0" err="1"/>
              <a:t>acontractility</a:t>
            </a:r>
            <a:r>
              <a:rPr lang="en-US" b="1" dirty="0"/>
              <a:t> </a:t>
            </a:r>
            <a:r>
              <a:rPr lang="en-US" dirty="0" smtClean="0"/>
              <a:t>= </a:t>
            </a:r>
          </a:p>
          <a:p>
            <a:pPr marL="0" indent="0">
              <a:buNone/>
            </a:pPr>
            <a:r>
              <a:rPr lang="en-US" i="1" u="sng" dirty="0" smtClean="0"/>
              <a:t>absent </a:t>
            </a:r>
            <a:r>
              <a:rPr lang="en-US" i="1" u="sng" dirty="0"/>
              <a:t>bladder activity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i="1" u="sng" dirty="0"/>
              <a:t>no flow or possibly </a:t>
            </a:r>
            <a:r>
              <a:rPr lang="en-US" dirty="0"/>
              <a:t>intermittent urine flow from straining or increasing abdominal pressure 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DU</a:t>
            </a:r>
            <a:r>
              <a:rPr lang="en-US" dirty="0" smtClean="0"/>
              <a:t> = </a:t>
            </a:r>
            <a:r>
              <a:rPr lang="en-US" dirty="0"/>
              <a:t>have </a:t>
            </a:r>
            <a:r>
              <a:rPr lang="en-US" i="1" u="sng" dirty="0"/>
              <a:t>low to normal flow </a:t>
            </a:r>
            <a:r>
              <a:rPr lang="en-US" dirty="0" smtClean="0"/>
              <a:t>rates+ </a:t>
            </a:r>
            <a:r>
              <a:rPr lang="en-US" i="1" u="sng" dirty="0" smtClean="0"/>
              <a:t>reduced </a:t>
            </a:r>
            <a:r>
              <a:rPr lang="en-US" i="1" u="sng" dirty="0"/>
              <a:t>detrusor pressure (</a:t>
            </a:r>
            <a:r>
              <a:rPr lang="en-US" i="1" u="sng" dirty="0" err="1"/>
              <a:t>Pdet</a:t>
            </a:r>
            <a:r>
              <a:rPr lang="en-US" i="1" u="sng" dirty="0"/>
              <a:t>) </a:t>
            </a:r>
            <a:r>
              <a:rPr lang="en-US" dirty="0"/>
              <a:t>and/or duration 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BOO </a:t>
            </a:r>
            <a:r>
              <a:rPr lang="en-US" dirty="0" smtClean="0"/>
              <a:t>= </a:t>
            </a:r>
          </a:p>
          <a:p>
            <a:pPr marL="0" indent="0">
              <a:buNone/>
            </a:pPr>
            <a:r>
              <a:rPr lang="en-US" i="1" u="sng" dirty="0" smtClean="0"/>
              <a:t>increased </a:t>
            </a:r>
            <a:r>
              <a:rPr lang="en-US" i="1" u="sng" dirty="0"/>
              <a:t>detrusor pressure </a:t>
            </a:r>
            <a:r>
              <a:rPr lang="en-US" dirty="0" smtClean="0"/>
              <a:t>+  </a:t>
            </a:r>
            <a:r>
              <a:rPr lang="en-US" i="1" u="sng" dirty="0"/>
              <a:t>reduced urine flow rates and/or </a:t>
            </a:r>
            <a:r>
              <a:rPr lang="en-US" dirty="0"/>
              <a:t>prolonged urine flow time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78" y="5325600"/>
            <a:ext cx="4522900" cy="1532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78" y="3874981"/>
            <a:ext cx="4885680" cy="29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</a:t>
            </a:r>
            <a:r>
              <a:rPr lang="en-US" b="1" dirty="0" smtClean="0"/>
              <a:t>PRESENTATION(acute)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Women with A</a:t>
            </a:r>
            <a:r>
              <a:rPr lang="en-US" dirty="0" smtClean="0"/>
              <a:t>UR </a:t>
            </a:r>
            <a:r>
              <a:rPr lang="en-US" dirty="0"/>
              <a:t>often present complaining </a:t>
            </a:r>
            <a:r>
              <a:rPr lang="en-US" dirty="0" smtClean="0"/>
              <a:t>:</a:t>
            </a:r>
          </a:p>
          <a:p>
            <a:r>
              <a:rPr lang="en-US" dirty="0" smtClean="0"/>
              <a:t>inability </a:t>
            </a:r>
            <a:r>
              <a:rPr lang="en-US" dirty="0"/>
              <a:t>to pass </a:t>
            </a:r>
            <a:r>
              <a:rPr lang="en-US" dirty="0" smtClean="0"/>
              <a:t>urine</a:t>
            </a:r>
          </a:p>
          <a:p>
            <a:r>
              <a:rPr lang="en-US" dirty="0"/>
              <a:t>associated with lower </a:t>
            </a:r>
            <a:r>
              <a:rPr lang="en-US" b="1" dirty="0"/>
              <a:t>abdominal and/or suprapubic </a:t>
            </a:r>
            <a:r>
              <a:rPr lang="en-US" b="1" dirty="0" smtClean="0"/>
              <a:t>discomfort</a:t>
            </a:r>
          </a:p>
          <a:p>
            <a:r>
              <a:rPr lang="en-US" dirty="0"/>
              <a:t>restless and may appear in considerable </a:t>
            </a:r>
            <a:r>
              <a:rPr lang="en-US" b="1" dirty="0" smtClean="0"/>
              <a:t>distress</a:t>
            </a:r>
          </a:p>
          <a:p>
            <a:r>
              <a:rPr lang="en-US" dirty="0"/>
              <a:t>These manifestations may be </a:t>
            </a:r>
            <a:r>
              <a:rPr lang="en-US" b="1" dirty="0"/>
              <a:t>less pronounced </a:t>
            </a:r>
            <a:r>
              <a:rPr lang="en-US" dirty="0"/>
              <a:t>when AUR is superimposed upon </a:t>
            </a:r>
            <a:r>
              <a:rPr lang="en-US" dirty="0" smtClean="0"/>
              <a:t>chronic urinary </a:t>
            </a:r>
            <a:r>
              <a:rPr lang="en-US" dirty="0"/>
              <a:t>retention. Chronic urinary retention is </a:t>
            </a:r>
            <a:r>
              <a:rPr lang="en-US" b="1" dirty="0"/>
              <a:t>often </a:t>
            </a:r>
            <a:r>
              <a:rPr lang="en-US" b="1" dirty="0" smtClean="0"/>
              <a:t>painless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Acute-on-chronic urinary retention </a:t>
            </a:r>
            <a:r>
              <a:rPr lang="en-US" dirty="0"/>
              <a:t>may present with </a:t>
            </a:r>
            <a:r>
              <a:rPr lang="en-US" b="1" dirty="0" smtClean="0"/>
              <a:t>overflow</a:t>
            </a:r>
            <a:r>
              <a:rPr lang="en-US" dirty="0" smtClean="0"/>
              <a:t> </a:t>
            </a:r>
            <a:r>
              <a:rPr lang="en-US" b="1" dirty="0"/>
              <a:t>incontinence</a:t>
            </a:r>
            <a:r>
              <a:rPr lang="en-US" dirty="0"/>
              <a:t>. The patients may complain of </a:t>
            </a:r>
            <a:r>
              <a:rPr lang="en-US" dirty="0" smtClean="0"/>
              <a:t>incontinence rather </a:t>
            </a:r>
            <a:r>
              <a:rPr lang="en-US" dirty="0"/>
              <a:t>than the inability to pass urine.</a:t>
            </a:r>
          </a:p>
        </p:txBody>
      </p:sp>
    </p:spTree>
    <p:extLst>
      <p:ext uri="{BB962C8B-B14F-4D97-AF65-F5344CB8AC3E}">
        <p14:creationId xmlns:p14="http://schemas.microsoft.com/office/powerpoint/2010/main" val="1785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</a:t>
            </a:r>
            <a:r>
              <a:rPr lang="en-US" b="1" dirty="0" smtClean="0"/>
              <a:t>PRESENTATION(chronic)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Women with CUR often present complaining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of partial or slow voiding or may be unable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to void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at all. </a:t>
            </a:r>
            <a:r>
              <a:rPr lang="en-US" dirty="0" smtClean="0"/>
              <a:t>In </a:t>
            </a:r>
            <a:r>
              <a:rPr lang="en-US" dirty="0"/>
              <a:t>contrast to acute urinary retention,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CUR is usually not painful.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Additional symptoms include: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Bladder </a:t>
            </a:r>
            <a:r>
              <a:rPr lang="en-US" b="1" dirty="0"/>
              <a:t>sensation abnormalities</a:t>
            </a:r>
            <a:r>
              <a:rPr lang="en-US" dirty="0"/>
              <a:t>: feeling of incomplete emptying or reduced urge to void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Urine </a:t>
            </a:r>
            <a:r>
              <a:rPr lang="en-US" b="1" dirty="0"/>
              <a:t>stream abnormalities</a:t>
            </a:r>
            <a:r>
              <a:rPr lang="en-US" dirty="0"/>
              <a:t>: slow or intermittent stream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Voiding abnormalities</a:t>
            </a:r>
            <a:r>
              <a:rPr lang="en-US" dirty="0"/>
              <a:t>: hesitancy in initiating </a:t>
            </a:r>
            <a:r>
              <a:rPr lang="en-US" dirty="0" smtClean="0"/>
              <a:t>flow </a:t>
            </a:r>
            <a:r>
              <a:rPr lang="en-US" dirty="0"/>
              <a:t>of urine, straining to void, and </a:t>
            </a:r>
            <a:r>
              <a:rPr lang="en-US" dirty="0" smtClean="0"/>
              <a:t>needing to </a:t>
            </a:r>
            <a:r>
              <a:rPr lang="en-US" dirty="0"/>
              <a:t>splint (reduce a vaginal bulge) to start </a:t>
            </a:r>
            <a:r>
              <a:rPr lang="en-US" dirty="0" smtClean="0"/>
              <a:t>flow </a:t>
            </a:r>
            <a:r>
              <a:rPr lang="en-US" dirty="0"/>
              <a:t>of urine</a:t>
            </a:r>
          </a:p>
        </p:txBody>
      </p:sp>
    </p:spTree>
    <p:extLst>
      <p:ext uri="{BB962C8B-B14F-4D97-AF65-F5344CB8AC3E}">
        <p14:creationId xmlns:p14="http://schemas.microsoft.com/office/powerpoint/2010/main" val="82314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EVALUATION OF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7030A0"/>
                </a:solidFill>
              </a:rPr>
              <a:t>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previous history of retention or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lower urinary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tract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symptoms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pelvic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surgery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radiation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pelvic trauma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presence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hematuria, dysuria, fever, low back pain, neurologic symptoms, or rash.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 of medications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7030A0"/>
                </a:solidFill>
              </a:rPr>
              <a:t>Physical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lower abdominal palpation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The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urinary bladder may be palpable, either on abdominal or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rectal examination , Deep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suprapubic palpation will provoke discomfort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Rectal examination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A rectal examination should be done in both all patients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evaluate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masses, fecal impaction, perineal sensation, and rectal sphincter tone.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normal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prostate examination does not preclude benign prostatic hyperplasia (BPH)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 a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cause of obstruction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Pelvic examination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Women with urinary retention should have a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pelvic examination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Neurologic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The neurologic examination should include assessment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strength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sensation,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reflexes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muscle tone.</a:t>
            </a:r>
          </a:p>
        </p:txBody>
      </p:sp>
    </p:spTree>
    <p:extLst>
      <p:ext uri="{BB962C8B-B14F-4D97-AF65-F5344CB8AC3E}">
        <p14:creationId xmlns:p14="http://schemas.microsoft.com/office/powerpoint/2010/main" val="24231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Laboratory studies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/Ultrasound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urine sample should be obtained and sent </a:t>
            </a:r>
            <a:r>
              <a:rPr lang="en-US" b="1" i="1" u="sng" dirty="0">
                <a:solidFill>
                  <a:srgbClr val="C00000"/>
                </a:solidFill>
              </a:rPr>
              <a:t>for urinalysis and </a:t>
            </a:r>
            <a:r>
              <a:rPr lang="en-US" b="1" i="1" u="sng" dirty="0" smtClean="0">
                <a:solidFill>
                  <a:srgbClr val="C00000"/>
                </a:solidFill>
              </a:rPr>
              <a:t>urine </a:t>
            </a:r>
            <a:r>
              <a:rPr lang="en-US" b="1" i="1" u="sng" dirty="0" smtClean="0">
                <a:solidFill>
                  <a:srgbClr val="C00000"/>
                </a:solidFill>
              </a:rPr>
              <a:t>culture.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serum </a:t>
            </a:r>
            <a:r>
              <a:rPr lang="en-US" b="1" i="1" u="sng" dirty="0">
                <a:solidFill>
                  <a:srgbClr val="C00000"/>
                </a:solidFill>
              </a:rPr>
              <a:t>chemistries and </a:t>
            </a:r>
            <a:r>
              <a:rPr lang="en-US" b="1" i="1" u="sng" dirty="0" smtClean="0">
                <a:solidFill>
                  <a:srgbClr val="C00000"/>
                </a:solidFill>
              </a:rPr>
              <a:t>creatinine </a:t>
            </a:r>
            <a:r>
              <a:rPr lang="en-US" dirty="0" smtClean="0"/>
              <a:t>checked</a:t>
            </a:r>
            <a:r>
              <a:rPr lang="en-US" dirty="0"/>
              <a:t>. These should be checked in any patient whose history suggests </a:t>
            </a:r>
            <a:r>
              <a:rPr lang="en-US" b="1" dirty="0" smtClean="0"/>
              <a:t>acute-on-chronic urinary </a:t>
            </a:r>
            <a:r>
              <a:rPr lang="en-US" b="1" dirty="0"/>
              <a:t>retention </a:t>
            </a:r>
            <a:r>
              <a:rPr lang="en-US" dirty="0"/>
              <a:t>to evaluate for renal failure</a:t>
            </a:r>
            <a:r>
              <a:rPr lang="en-US" dirty="0" smtClean="0"/>
              <a:t>.</a:t>
            </a:r>
          </a:p>
          <a:p>
            <a:r>
              <a:rPr lang="en-US" dirty="0"/>
              <a:t>Other labs that may be helpful include a complete blood count (CBC) for </a:t>
            </a:r>
            <a:r>
              <a:rPr lang="en-US" dirty="0" smtClean="0"/>
              <a:t>suspected </a:t>
            </a:r>
            <a:r>
              <a:rPr lang="en-US" dirty="0" smtClean="0"/>
              <a:t>infection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>
                <a:solidFill>
                  <a:prstClr val="black"/>
                </a:solidFill>
              </a:rPr>
              <a:t>renal </a:t>
            </a:r>
            <a:r>
              <a:rPr lang="en-US" dirty="0">
                <a:solidFill>
                  <a:prstClr val="black"/>
                </a:solidFill>
              </a:rPr>
              <a:t>ultrasound for patients that meet their definition of CUR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to </a:t>
            </a:r>
            <a:r>
              <a:rPr lang="en-US" dirty="0">
                <a:solidFill>
                  <a:prstClr val="black"/>
                </a:solidFill>
              </a:rPr>
              <a:t>evaluate for </a:t>
            </a:r>
            <a:r>
              <a:rPr lang="en-US" b="1" dirty="0" err="1">
                <a:solidFill>
                  <a:prstClr val="black"/>
                </a:solidFill>
              </a:rPr>
              <a:t>hydronephrosis</a:t>
            </a:r>
            <a:r>
              <a:rPr lang="en-US" b="1" dirty="0">
                <a:solidFill>
                  <a:prstClr val="black"/>
                </a:solidFill>
              </a:rPr>
              <a:t>/ureter</a:t>
            </a:r>
            <a:r>
              <a:rPr lang="en-US" dirty="0">
                <a:solidFill>
                  <a:prstClr val="black"/>
                </a:solidFill>
              </a:rPr>
              <a:t> may be useful in women at risk for renal damage from CUR, </a:t>
            </a:r>
            <a:r>
              <a:rPr lang="en-US" dirty="0" smtClean="0">
                <a:solidFill>
                  <a:prstClr val="black"/>
                </a:solidFill>
              </a:rPr>
              <a:t>including those </a:t>
            </a:r>
            <a:r>
              <a:rPr lang="en-US" dirty="0">
                <a:solidFill>
                  <a:prstClr val="black"/>
                </a:solidFill>
              </a:rPr>
              <a:t>with </a:t>
            </a:r>
            <a:r>
              <a:rPr lang="en-US" b="1" dirty="0">
                <a:solidFill>
                  <a:prstClr val="black"/>
                </a:solidFill>
              </a:rPr>
              <a:t>spinal cord injury or disease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Stage 3 or 4 pelvic organ </a:t>
            </a:r>
            <a:r>
              <a:rPr lang="en-US" dirty="0">
                <a:solidFill>
                  <a:prstClr val="black"/>
                </a:solidFill>
              </a:rPr>
              <a:t>prolapse, and </a:t>
            </a:r>
            <a:r>
              <a:rPr lang="en-US" b="1" dirty="0">
                <a:solidFill>
                  <a:prstClr val="black"/>
                </a:solidFill>
              </a:rPr>
              <a:t>poor bladder compliance </a:t>
            </a:r>
            <a:r>
              <a:rPr lang="en-US" dirty="0">
                <a:solidFill>
                  <a:prstClr val="black"/>
                </a:solidFill>
              </a:rPr>
              <a:t>in the setting of high storage pressure. 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6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Urinary Retention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41" y="964504"/>
            <a:ext cx="10515600" cy="5212459"/>
          </a:xfrm>
        </p:spPr>
        <p:txBody>
          <a:bodyPr/>
          <a:lstStyle/>
          <a:p>
            <a:r>
              <a:rPr lang="en-US" dirty="0"/>
              <a:t>the accumulation of urine in the bladder that </a:t>
            </a:r>
            <a:r>
              <a:rPr lang="en-US" dirty="0" smtClean="0"/>
              <a:t>results from </a:t>
            </a:r>
            <a:r>
              <a:rPr lang="en-US" b="1" dirty="0"/>
              <a:t>incomplete</a:t>
            </a:r>
            <a:r>
              <a:rPr lang="en-US" dirty="0"/>
              <a:t> or </a:t>
            </a:r>
            <a:r>
              <a:rPr lang="en-US" b="1" dirty="0"/>
              <a:t>inadequate</a:t>
            </a:r>
            <a:r>
              <a:rPr lang="en-US" dirty="0"/>
              <a:t> bladder emptying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described</a:t>
            </a:r>
            <a:r>
              <a:rPr lang="en-US" dirty="0" smtClean="0"/>
              <a:t> </a:t>
            </a:r>
            <a:r>
              <a:rPr lang="en-US" dirty="0"/>
              <a:t>and measured as the </a:t>
            </a:r>
            <a:r>
              <a:rPr lang="en-US" b="1" dirty="0"/>
              <a:t>volume of urine left in the bladder after </a:t>
            </a:r>
            <a:r>
              <a:rPr lang="en-US" b="1" dirty="0" smtClean="0"/>
              <a:t>voiding</a:t>
            </a:r>
            <a:r>
              <a:rPr lang="en-US" dirty="0" smtClean="0"/>
              <a:t>, also </a:t>
            </a:r>
            <a:r>
              <a:rPr lang="en-US" dirty="0"/>
              <a:t>known as the </a:t>
            </a:r>
            <a:r>
              <a:rPr lang="en-US" b="1" dirty="0" err="1">
                <a:solidFill>
                  <a:srgbClr val="7030A0"/>
                </a:solidFill>
              </a:rPr>
              <a:t>postvoid</a:t>
            </a:r>
            <a:r>
              <a:rPr lang="en-US" b="1" dirty="0">
                <a:solidFill>
                  <a:srgbClr val="7030A0"/>
                </a:solidFill>
              </a:rPr>
              <a:t> residual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"an elevated </a:t>
            </a:r>
            <a:r>
              <a:rPr lang="en-US" dirty="0" err="1"/>
              <a:t>postvoid</a:t>
            </a:r>
            <a:r>
              <a:rPr lang="en-US" dirty="0"/>
              <a:t> residual </a:t>
            </a:r>
            <a:r>
              <a:rPr lang="en-US" b="1" dirty="0"/>
              <a:t>(PVR) of &gt;300 mL </a:t>
            </a:r>
            <a:r>
              <a:rPr lang="en-US" dirty="0"/>
              <a:t>that has persisted for </a:t>
            </a:r>
            <a:r>
              <a:rPr lang="en-US" b="1" dirty="0"/>
              <a:t>at least six months </a:t>
            </a:r>
            <a:r>
              <a:rPr lang="en-US" dirty="0"/>
              <a:t>documented on two or more separate occasions“.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7-Point Star 5"/>
          <p:cNvSpPr/>
          <p:nvPr/>
        </p:nvSpPr>
        <p:spPr>
          <a:xfrm>
            <a:off x="991641" y="3551945"/>
            <a:ext cx="3557392" cy="2818356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Acute urinary retention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7327726" y="3081403"/>
            <a:ext cx="3519813" cy="3482235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Chronic urinary retention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02474" y="4171168"/>
            <a:ext cx="1766170" cy="551144"/>
          </a:xfrm>
          <a:prstGeom prst="borderCallout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Postoperative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4849135" y="6051841"/>
            <a:ext cx="1619509" cy="511797"/>
          </a:xfrm>
          <a:prstGeom prst="borderCallout1">
            <a:avLst>
              <a:gd name="adj1" fmla="val 18750"/>
              <a:gd name="adj2" fmla="val -8333"/>
              <a:gd name="adj3" fmla="val -56633"/>
              <a:gd name="adj4" fmla="val -5513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Postpartum</a:t>
            </a:r>
          </a:p>
        </p:txBody>
      </p:sp>
    </p:spTree>
    <p:extLst>
      <p:ext uri="{BB962C8B-B14F-4D97-AF65-F5344CB8AC3E}">
        <p14:creationId xmlns:p14="http://schemas.microsoft.com/office/powerpoint/2010/main" val="19851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ultrasound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relatively </a:t>
            </a:r>
            <a:r>
              <a:rPr lang="en-US" dirty="0" smtClean="0"/>
              <a:t>quickly</a:t>
            </a:r>
          </a:p>
          <a:p>
            <a:r>
              <a:rPr lang="en-US" dirty="0"/>
              <a:t>not in extreme </a:t>
            </a:r>
            <a:r>
              <a:rPr lang="en-US" dirty="0" smtClean="0"/>
              <a:t>distress</a:t>
            </a:r>
          </a:p>
          <a:p>
            <a:r>
              <a:rPr lang="en-US" dirty="0"/>
              <a:t>Noninvasive , more comfortable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catheterization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history and physical examination strongly suggest a diagnosis of </a:t>
            </a:r>
            <a:r>
              <a:rPr lang="en-US" dirty="0" smtClean="0"/>
              <a:t>UR</a:t>
            </a:r>
            <a:endParaRPr lang="en-US" dirty="0"/>
          </a:p>
          <a:p>
            <a:r>
              <a:rPr lang="en-US" dirty="0"/>
              <a:t>acute distress,, which is both diagnostic and </a:t>
            </a:r>
            <a:r>
              <a:rPr lang="en-US" dirty="0" smtClean="0"/>
              <a:t>therapeutic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7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bladder volume on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ultrasound ≥300 </a:t>
            </a:r>
            <a:r>
              <a:rPr lang="en-US" dirty="0"/>
              <a:t>cc suggests urinary retention </a:t>
            </a:r>
            <a:r>
              <a:rPr lang="en-US" b="1" dirty="0" smtClean="0"/>
              <a:t>warranting decompression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However</a:t>
            </a:r>
            <a:r>
              <a:rPr lang="en-US" dirty="0"/>
              <a:t>, the bladder ultrasound may be inaccurate due to </a:t>
            </a:r>
            <a:r>
              <a:rPr lang="en-US" b="1" dirty="0"/>
              <a:t>body </a:t>
            </a:r>
            <a:r>
              <a:rPr lang="en-US" b="1" dirty="0" smtClean="0"/>
              <a:t>habitus, tissue </a:t>
            </a:r>
            <a:r>
              <a:rPr lang="en-US" b="1" dirty="0"/>
              <a:t>edema, or prior surgery </a:t>
            </a:r>
            <a:r>
              <a:rPr lang="en-US" dirty="0"/>
              <a:t>and </a:t>
            </a:r>
            <a:r>
              <a:rPr lang="en-US" b="1" dirty="0"/>
              <a:t>scarring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If the patient is in </a:t>
            </a:r>
            <a:r>
              <a:rPr lang="en-US" b="1" i="1" u="sng" dirty="0">
                <a:solidFill>
                  <a:schemeClr val="accent5">
                    <a:lumMod val="50000"/>
                  </a:schemeClr>
                </a:solidFill>
              </a:rPr>
              <a:t>discomfort and unable to void, </a:t>
            </a:r>
            <a:r>
              <a:rPr lang="en-US" dirty="0" smtClean="0"/>
              <a:t>a urethral </a:t>
            </a:r>
            <a:r>
              <a:rPr lang="en-US" dirty="0"/>
              <a:t>catheter should be placed regardless of the estimated volume on bladder ultrasound.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Upon placement of a urethral catheter, the initial amount of urine drained should be noted.</a:t>
            </a:r>
          </a:p>
          <a:p>
            <a:r>
              <a:rPr lang="en-US" b="1" i="1" u="sng" dirty="0">
                <a:solidFill>
                  <a:schemeClr val="accent5">
                    <a:lumMod val="50000"/>
                  </a:schemeClr>
                </a:solidFill>
              </a:rPr>
              <a:t>Patients with volumes &lt;200 cc likely do not have acute urinary </a:t>
            </a:r>
            <a:r>
              <a:rPr lang="en-US" dirty="0"/>
              <a:t>retention. These </a:t>
            </a:r>
            <a:r>
              <a:rPr lang="en-US" dirty="0" smtClean="0"/>
              <a:t>patients should </a:t>
            </a:r>
            <a:r>
              <a:rPr lang="en-US" dirty="0"/>
              <a:t>undergo further evaluation by a urologist in an outpatient setting</a:t>
            </a:r>
          </a:p>
        </p:txBody>
      </p:sp>
    </p:spTree>
    <p:extLst>
      <p:ext uri="{BB962C8B-B14F-4D97-AF65-F5344CB8AC3E}">
        <p14:creationId xmlns:p14="http://schemas.microsoft.com/office/powerpoint/2010/main" val="26735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initial management </a:t>
            </a:r>
            <a:r>
              <a:rPr lang="en-US" dirty="0"/>
              <a:t>of acute urinary retention (AUR) is prompt </a:t>
            </a:r>
            <a:r>
              <a:rPr lang="en-US" b="1" dirty="0">
                <a:solidFill>
                  <a:srgbClr val="FF0000"/>
                </a:solidFill>
              </a:rPr>
              <a:t>bladder </a:t>
            </a:r>
            <a:r>
              <a:rPr lang="en-US" b="1" dirty="0" smtClean="0">
                <a:solidFill>
                  <a:srgbClr val="FF0000"/>
                </a:solidFill>
              </a:rPr>
              <a:t>decompression by </a:t>
            </a:r>
            <a:r>
              <a:rPr lang="en-US" b="1" dirty="0">
                <a:solidFill>
                  <a:srgbClr val="FF0000"/>
                </a:solidFill>
              </a:rPr>
              <a:t>catheterization</a:t>
            </a:r>
            <a:r>
              <a:rPr lang="en-US" dirty="0"/>
              <a:t>, with urinalysis and culture</a:t>
            </a:r>
            <a:r>
              <a:rPr lang="en-US" dirty="0" smtClean="0"/>
              <a:t>.</a:t>
            </a:r>
          </a:p>
          <a:p>
            <a:r>
              <a:rPr lang="en-US" b="1" dirty="0"/>
              <a:t>An initial attempt at urethral catheterization </a:t>
            </a:r>
            <a:r>
              <a:rPr lang="en-US" dirty="0"/>
              <a:t>is appropriate for most patients , particularly in patients for whom AUR is expected to resolve (</a:t>
            </a:r>
            <a:r>
              <a:rPr lang="en-US" dirty="0" err="1"/>
              <a:t>eg</a:t>
            </a:r>
            <a:r>
              <a:rPr lang="en-US" dirty="0"/>
              <a:t>, patients with urinary tract infections or AUR secondary to medication effect). 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14 to 18 gauge </a:t>
            </a:r>
            <a:r>
              <a:rPr lang="en-US" dirty="0"/>
              <a:t>French catheter should be inserted as first-line in most patients with AUR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Urethral catheterization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patients with an initial urine volume of </a:t>
            </a:r>
            <a:r>
              <a:rPr lang="en-US" sz="4000" b="1" dirty="0">
                <a:solidFill>
                  <a:srgbClr val="FF0000"/>
                </a:solidFill>
              </a:rPr>
              <a:t>less than 200 cc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b="1" dirty="0"/>
              <a:t>immediate catheter removal </a:t>
            </a:r>
            <a:r>
              <a:rPr lang="en-US" b="1" dirty="0" smtClean="0"/>
              <a:t>and subsequent </a:t>
            </a:r>
            <a:r>
              <a:rPr lang="en-US" b="1" dirty="0"/>
              <a:t>observation </a:t>
            </a:r>
            <a:r>
              <a:rPr lang="en-US" dirty="0"/>
              <a:t>for recurrence is usually appropriate. These patients should </a:t>
            </a:r>
            <a:r>
              <a:rPr lang="en-US" dirty="0" smtClean="0"/>
              <a:t>be evaluated </a:t>
            </a:r>
            <a:r>
              <a:rPr lang="en-US" dirty="0"/>
              <a:t>for other causes of abdominal and/or suprapubic discomfort.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For patients with </a:t>
            </a:r>
            <a:r>
              <a:rPr lang="en-US" sz="3600" b="1" dirty="0">
                <a:solidFill>
                  <a:srgbClr val="FF0000"/>
                </a:solidFill>
              </a:rPr>
              <a:t>greater than 200 </a:t>
            </a:r>
            <a:r>
              <a:rPr lang="en-US" dirty="0"/>
              <a:t>cc of urine, the volume drained in the first 10 to 15 minutes should be noted and recorded as it is useful for subsequent management regarding duration of catheter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38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</a:t>
            </a:r>
            <a:r>
              <a:rPr lang="en-US" dirty="0"/>
              <a:t>this </a:t>
            </a:r>
            <a:r>
              <a:rPr lang="en-US" sz="3500" b="1" dirty="0">
                <a:solidFill>
                  <a:srgbClr val="FF0000"/>
                </a:solidFill>
              </a:rPr>
              <a:t>volume exceeds 400 </a:t>
            </a:r>
            <a:r>
              <a:rPr lang="en-US" b="1" dirty="0"/>
              <a:t>cc</a:t>
            </a:r>
            <a:r>
              <a:rPr lang="en-US" dirty="0"/>
              <a:t>, the catheter is typically left in place. For </a:t>
            </a:r>
            <a:r>
              <a:rPr lang="en-US" dirty="0" smtClean="0"/>
              <a:t>volumes less </a:t>
            </a:r>
            <a:r>
              <a:rPr lang="en-US" dirty="0"/>
              <a:t>than 400 cc, the decision to leave the catheter in place is guided by the clinical scenario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For patients with </a:t>
            </a:r>
            <a:r>
              <a:rPr lang="en-US" b="1" dirty="0">
                <a:solidFill>
                  <a:srgbClr val="FF0000"/>
                </a:solidFill>
              </a:rPr>
              <a:t>greater than 200 cc and less than 400 </a:t>
            </a:r>
            <a:r>
              <a:rPr lang="en-US" dirty="0">
                <a:solidFill>
                  <a:srgbClr val="FF0000"/>
                </a:solidFill>
              </a:rPr>
              <a:t>cc</a:t>
            </a:r>
            <a:r>
              <a:rPr lang="en-US" dirty="0"/>
              <a:t>, the decision on catheterization </a:t>
            </a:r>
            <a:r>
              <a:rPr lang="en-US" dirty="0" smtClean="0"/>
              <a:t>may take </a:t>
            </a:r>
            <a:r>
              <a:rPr lang="en-US" dirty="0"/>
              <a:t>into </a:t>
            </a:r>
            <a:r>
              <a:rPr lang="en-US" b="1" dirty="0"/>
              <a:t>account multiple factors</a:t>
            </a:r>
            <a:r>
              <a:rPr lang="en-US" dirty="0"/>
              <a:t>. Patient </a:t>
            </a:r>
            <a:r>
              <a:rPr lang="en-US" b="1" dirty="0"/>
              <a:t>comorbidities, mental status, ability to return to </a:t>
            </a:r>
            <a:r>
              <a:rPr lang="en-US" b="1" dirty="0" smtClean="0"/>
              <a:t>the hospital</a:t>
            </a:r>
            <a:r>
              <a:rPr lang="en-US" b="1" dirty="0"/>
              <a:t>, and numerous other factors may </a:t>
            </a:r>
            <a:r>
              <a:rPr lang="en-US" b="1" dirty="0" smtClean="0"/>
              <a:t>influence </a:t>
            </a:r>
            <a:r>
              <a:rPr lang="en-US" dirty="0"/>
              <a:t>this decision to leave an </a:t>
            </a:r>
            <a:r>
              <a:rPr lang="en-US" dirty="0" smtClean="0"/>
              <a:t>indwelling </a:t>
            </a:r>
            <a:r>
              <a:rPr lang="en-US" dirty="0"/>
              <a:t>catheter. In patients with back pain or neurologic symptoms, the presence of spinal cord </a:t>
            </a:r>
            <a:r>
              <a:rPr lang="en-US" dirty="0" smtClean="0"/>
              <a:t>compression should </a:t>
            </a:r>
            <a:r>
              <a:rPr lang="en-US" dirty="0"/>
              <a:t>be considered. Younger age, history of malignancy, or intravenous drug abuse can </a:t>
            </a:r>
            <a:r>
              <a:rPr lang="en-US" dirty="0" smtClean="0"/>
              <a:t>be associated </a:t>
            </a:r>
            <a:r>
              <a:rPr lang="en-US" dirty="0"/>
              <a:t>risk factors.</a:t>
            </a:r>
          </a:p>
        </p:txBody>
      </p:sp>
    </p:spTree>
    <p:extLst>
      <p:ext uri="{BB962C8B-B14F-4D97-AF65-F5344CB8AC3E}">
        <p14:creationId xmlns:p14="http://schemas.microsoft.com/office/powerpoint/2010/main" val="3451111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Rate of decompression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recommend </a:t>
            </a:r>
            <a:r>
              <a:rPr lang="en-US" b="1" dirty="0"/>
              <a:t>complete drainage </a:t>
            </a:r>
            <a:r>
              <a:rPr lang="en-US" dirty="0"/>
              <a:t>of the bladder in patients with AUR. 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At </a:t>
            </a:r>
            <a:r>
              <a:rPr lang="en-US" b="1" dirty="0"/>
              <a:t>one time, </a:t>
            </a:r>
            <a:r>
              <a:rPr lang="en-US" b="1" dirty="0" smtClean="0"/>
              <a:t>rapid complete </a:t>
            </a:r>
            <a:r>
              <a:rPr lang="en-US" b="1" dirty="0"/>
              <a:t>bladder </a:t>
            </a:r>
            <a:r>
              <a:rPr lang="en-US" dirty="0"/>
              <a:t>decompression was thought to increase the rate of potential </a:t>
            </a:r>
            <a:r>
              <a:rPr lang="en-US" dirty="0" smtClean="0"/>
              <a:t>complications (transient </a:t>
            </a:r>
            <a:r>
              <a:rPr lang="en-US" dirty="0"/>
              <a:t>hematuria, hypotension, and </a:t>
            </a:r>
            <a:r>
              <a:rPr lang="en-US" dirty="0" err="1"/>
              <a:t>postobstructive</a:t>
            </a:r>
            <a:r>
              <a:rPr lang="en-US" dirty="0"/>
              <a:t> diuresis).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partial </a:t>
            </a:r>
            <a:r>
              <a:rPr lang="en-US" dirty="0" smtClean="0"/>
              <a:t>drainage and </a:t>
            </a:r>
            <a:r>
              <a:rPr lang="en-US" dirty="0"/>
              <a:t>clamping does not reduce these complications and may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increase risk for urinary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tract infection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3228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of decompression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227"/>
            <a:ext cx="10515600" cy="46237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Hematuria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/>
              <a:t>Hematuria occurs in 2 to 16 percent of patients but is rarely </a:t>
            </a:r>
            <a:r>
              <a:rPr lang="en-US" dirty="0" smtClean="0"/>
              <a:t>clinically significant . hematuria </a:t>
            </a:r>
            <a:r>
              <a:rPr lang="en-US" dirty="0"/>
              <a:t>resolved with </a:t>
            </a:r>
            <a:r>
              <a:rPr lang="en-US" i="1" u="sng" dirty="0"/>
              <a:t>irrigation for almost all </a:t>
            </a:r>
            <a:r>
              <a:rPr lang="en-US" i="1" u="sng" dirty="0" smtClean="0"/>
              <a:t>patients</a:t>
            </a:r>
          </a:p>
          <a:p>
            <a:r>
              <a:rPr lang="en-US" b="1" dirty="0"/>
              <a:t>Transient hypotension </a:t>
            </a:r>
            <a:r>
              <a:rPr lang="en-US" dirty="0"/>
              <a:t>– After initial bladder decompression, patients may experience </a:t>
            </a:r>
            <a:r>
              <a:rPr lang="en-US" dirty="0" smtClean="0"/>
              <a:t>a transient </a:t>
            </a:r>
            <a:r>
              <a:rPr lang="en-US" dirty="0"/>
              <a:t>hypotension </a:t>
            </a:r>
            <a:r>
              <a:rPr lang="en-US" dirty="0" smtClean="0"/>
              <a:t>.However</a:t>
            </a:r>
            <a:r>
              <a:rPr lang="en-US" dirty="0"/>
              <a:t>, blood pressure usually normalizes </a:t>
            </a:r>
            <a:r>
              <a:rPr lang="en-US" dirty="0" smtClean="0"/>
              <a:t>without intervention </a:t>
            </a:r>
            <a:r>
              <a:rPr lang="en-US" dirty="0"/>
              <a:t>and does not progress to clinically </a:t>
            </a:r>
            <a:r>
              <a:rPr lang="en-US" dirty="0" smtClean="0"/>
              <a:t>significant </a:t>
            </a:r>
            <a:r>
              <a:rPr lang="en-US" dirty="0"/>
              <a:t>hypotension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●</a:t>
            </a:r>
            <a:r>
              <a:rPr lang="en-US" b="1" dirty="0" err="1" smtClean="0"/>
              <a:t>Postobstructive</a:t>
            </a:r>
            <a:r>
              <a:rPr lang="en-US" b="1" dirty="0" smtClean="0"/>
              <a:t> </a:t>
            </a:r>
            <a:r>
              <a:rPr lang="en-US" b="1" dirty="0"/>
              <a:t>diuresis </a:t>
            </a:r>
            <a:r>
              <a:rPr lang="en-US" dirty="0"/>
              <a:t>– Relief of urinary tract obstruction can lead to a</a:t>
            </a:r>
            <a:br>
              <a:rPr lang="en-US" dirty="0"/>
            </a:br>
            <a:r>
              <a:rPr lang="en-US" i="1" u="sng" dirty="0" err="1"/>
              <a:t>postobstructive</a:t>
            </a:r>
            <a:r>
              <a:rPr lang="en-US" i="1" u="sng" dirty="0"/>
              <a:t> diuresis</a:t>
            </a:r>
            <a:r>
              <a:rPr lang="en-US" dirty="0"/>
              <a:t>, which is </a:t>
            </a:r>
            <a:r>
              <a:rPr lang="en-US" dirty="0" smtClean="0"/>
              <a:t>defined </a:t>
            </a:r>
            <a:r>
              <a:rPr lang="en-US" dirty="0"/>
              <a:t>as a diuresis that persists after decompression </a:t>
            </a:r>
            <a:r>
              <a:rPr lang="en-US" dirty="0" err="1" smtClean="0"/>
              <a:t>ofthe</a:t>
            </a:r>
            <a:r>
              <a:rPr lang="en-US" dirty="0" smtClean="0"/>
              <a:t> </a:t>
            </a:r>
            <a:r>
              <a:rPr lang="en-US" dirty="0"/>
              <a:t>bladder. A </a:t>
            </a:r>
            <a:r>
              <a:rPr lang="en-US" dirty="0" err="1"/>
              <a:t>postobstructive</a:t>
            </a:r>
            <a:r>
              <a:rPr lang="en-US" dirty="0"/>
              <a:t> diuresis is primarily a problem with </a:t>
            </a:r>
            <a:r>
              <a:rPr lang="en-US" b="1" dirty="0"/>
              <a:t>chronic</a:t>
            </a:r>
            <a:r>
              <a:rPr lang="en-US" dirty="0"/>
              <a:t>, not </a:t>
            </a:r>
            <a:r>
              <a:rPr lang="en-US" dirty="0" err="1" smtClean="0"/>
              <a:t>acute,urinary</a:t>
            </a:r>
            <a:r>
              <a:rPr lang="en-US" dirty="0" smtClean="0"/>
              <a:t> </a:t>
            </a:r>
            <a:r>
              <a:rPr lang="en-US" dirty="0"/>
              <a:t>retention and usually represents an appropriate attempt to excrete excess </a:t>
            </a:r>
            <a:r>
              <a:rPr lang="en-US" dirty="0" smtClean="0"/>
              <a:t>fluid retained </a:t>
            </a:r>
            <a:r>
              <a:rPr lang="en-US" dirty="0"/>
              <a:t>during the period of obstruction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6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Clean intermittent catheterization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CIC </a:t>
            </a:r>
            <a:r>
              <a:rPr lang="en-US" dirty="0"/>
              <a:t>is associated with an </a:t>
            </a:r>
            <a:r>
              <a:rPr lang="en-US" dirty="0" smtClean="0"/>
              <a:t>increased rate </a:t>
            </a:r>
            <a:r>
              <a:rPr lang="en-US" dirty="0"/>
              <a:t>of spontaneous voiding and reduction in urinary tract infections 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CIC may be a reasonable option in hospitalized patients where </a:t>
            </a:r>
            <a:r>
              <a:rPr lang="en-US" b="1" dirty="0"/>
              <a:t>nursing care </a:t>
            </a:r>
            <a:r>
              <a:rPr lang="en-US" dirty="0"/>
              <a:t>is available </a:t>
            </a:r>
            <a:r>
              <a:rPr lang="en-US" dirty="0" smtClean="0"/>
              <a:t>and AUR </a:t>
            </a:r>
            <a:r>
              <a:rPr lang="en-US" dirty="0"/>
              <a:t>is expected to resolve in a </a:t>
            </a:r>
            <a:r>
              <a:rPr lang="en-US" b="1" dirty="0"/>
              <a:t>short period of time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CIC </a:t>
            </a:r>
            <a:r>
              <a:rPr lang="en-US" dirty="0"/>
              <a:t>is also a reasonable option </a:t>
            </a:r>
            <a:r>
              <a:rPr lang="en-US" dirty="0" smtClean="0"/>
              <a:t>for outpatients </a:t>
            </a:r>
            <a:r>
              <a:rPr lang="en-US" dirty="0"/>
              <a:t>who are comfortable with </a:t>
            </a:r>
            <a:r>
              <a:rPr lang="en-US" b="1" dirty="0"/>
              <a:t>managing the cathete</a:t>
            </a:r>
            <a:r>
              <a:rPr lang="en-US" dirty="0"/>
              <a:t>r and patients with </a:t>
            </a:r>
            <a:r>
              <a:rPr lang="en-US" dirty="0" smtClean="0"/>
              <a:t>acute-on chronic </a:t>
            </a:r>
            <a:r>
              <a:rPr lang="en-US" dirty="0"/>
              <a:t>urinary retention who are </a:t>
            </a:r>
            <a:r>
              <a:rPr lang="en-US" b="1" dirty="0"/>
              <a:t>expected to require long-term </a:t>
            </a:r>
            <a:r>
              <a:rPr lang="en-US" dirty="0"/>
              <a:t>catheterization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smtClean="0"/>
              <a:t>prior spinal </a:t>
            </a:r>
            <a:r>
              <a:rPr lang="en-US" dirty="0"/>
              <a:t>cord injury).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13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ETIOLOGY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detrusor underactivity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i="1" u="sng" dirty="0" smtClean="0"/>
              <a:t>clean </a:t>
            </a:r>
            <a:r>
              <a:rPr lang="en-US" i="1" u="sng" dirty="0"/>
              <a:t>intermittent </a:t>
            </a:r>
            <a:r>
              <a:rPr lang="en-US" i="1" u="sng" dirty="0" smtClean="0"/>
              <a:t>self </a:t>
            </a:r>
            <a:r>
              <a:rPr lang="en-US" dirty="0" smtClean="0"/>
              <a:t>catheterization </a:t>
            </a:r>
            <a:r>
              <a:rPr lang="en-US" dirty="0"/>
              <a:t>to periodically drain the bladder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i="1" u="sng" dirty="0" smtClean="0"/>
              <a:t>sacral </a:t>
            </a:r>
            <a:r>
              <a:rPr lang="en-US" i="1" u="sng" dirty="0" err="1" smtClean="0"/>
              <a:t>neuromodulation</a:t>
            </a:r>
            <a:r>
              <a:rPr lang="en-US" i="1" u="sng" dirty="0" smtClean="0"/>
              <a:t> </a:t>
            </a:r>
            <a:r>
              <a:rPr lang="en-US" dirty="0"/>
              <a:t>showed some </a:t>
            </a:r>
            <a:r>
              <a:rPr lang="en-US" dirty="0" smtClean="0"/>
              <a:t>improvement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Women with obstruction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b="1" dirty="0"/>
              <a:t>Anatomic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correction </a:t>
            </a:r>
            <a:r>
              <a:rPr lang="en-US" dirty="0"/>
              <a:t>of the </a:t>
            </a:r>
            <a:r>
              <a:rPr lang="en-US" dirty="0" smtClean="0"/>
              <a:t>obstruction</a:t>
            </a:r>
          </a:p>
          <a:p>
            <a:r>
              <a:rPr lang="en-US" sz="3600" b="1" dirty="0"/>
              <a:t>Functional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pelvic</a:t>
            </a:r>
            <a:r>
              <a:rPr lang="en-US" dirty="0"/>
              <a:t> </a:t>
            </a:r>
            <a:r>
              <a:rPr lang="en-US" dirty="0" smtClean="0"/>
              <a:t>floor </a:t>
            </a:r>
            <a:r>
              <a:rPr lang="en-US" dirty="0"/>
              <a:t>muscle training with or without </a:t>
            </a:r>
            <a:r>
              <a:rPr lang="en-US" dirty="0" smtClean="0"/>
              <a:t>biofeedback</a:t>
            </a:r>
          </a:p>
          <a:p>
            <a:r>
              <a:rPr lang="en-US" dirty="0" smtClean="0"/>
              <a:t>medication</a:t>
            </a:r>
          </a:p>
          <a:p>
            <a:r>
              <a:rPr lang="en-US" dirty="0" smtClean="0"/>
              <a:t>sacral </a:t>
            </a:r>
            <a:r>
              <a:rPr lang="en-US" dirty="0" err="1" smtClean="0"/>
              <a:t>neuromodulation</a:t>
            </a:r>
            <a:endParaRPr lang="en-US" dirty="0"/>
          </a:p>
          <a:p>
            <a:r>
              <a:rPr lang="en-US" dirty="0" err="1" smtClean="0"/>
              <a:t>sphincteric</a:t>
            </a:r>
            <a:r>
              <a:rPr lang="en-US" dirty="0" smtClean="0"/>
              <a:t> </a:t>
            </a:r>
            <a:r>
              <a:rPr lang="en-US" dirty="0"/>
              <a:t>injections with botulinum </a:t>
            </a:r>
            <a:r>
              <a:rPr lang="en-US" dirty="0" smtClean="0"/>
              <a:t>toxin</a:t>
            </a:r>
          </a:p>
          <a:p>
            <a:r>
              <a:rPr lang="en-US" dirty="0" smtClean="0"/>
              <a:t>bladder </a:t>
            </a:r>
            <a:r>
              <a:rPr lang="en-US" dirty="0"/>
              <a:t>neck incision (in select patients</a:t>
            </a:r>
            <a:r>
              <a:rPr lang="en-US" dirty="0" smtClean="0"/>
              <a:t>).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20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46" y="723378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85" y="0"/>
            <a:ext cx="6180811" cy="6112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812" y="1925877"/>
            <a:ext cx="4509657" cy="5379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" y="1"/>
            <a:ext cx="3733427" cy="3419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420" y="2592888"/>
            <a:ext cx="4578493" cy="4045907"/>
          </a:xfrm>
          <a:prstGeom prst="rect">
            <a:avLst/>
          </a:prstGeom>
        </p:spPr>
      </p:pic>
      <p:sp>
        <p:nvSpPr>
          <p:cNvPr id="8" name="Round Single Corner Rectangle 7"/>
          <p:cNvSpPr/>
          <p:nvPr/>
        </p:nvSpPr>
        <p:spPr>
          <a:xfrm>
            <a:off x="338203" y="6138671"/>
            <a:ext cx="11548997" cy="719329"/>
          </a:xfrm>
          <a:prstGeom prst="round1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any disruption to these actions can result in urinary retention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3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URINARY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Detrusor </a:t>
            </a:r>
            <a:r>
              <a:rPr lang="en-US" b="1" dirty="0" smtClean="0"/>
              <a:t>underactivity</a:t>
            </a:r>
          </a:p>
          <a:p>
            <a:r>
              <a:rPr lang="en-US" b="1" dirty="0" smtClean="0"/>
              <a:t>Obstruction</a:t>
            </a:r>
          </a:p>
          <a:p>
            <a:r>
              <a:rPr lang="en-US" b="1" dirty="0"/>
              <a:t>Neurologic </a:t>
            </a:r>
            <a:r>
              <a:rPr lang="en-US" b="1" dirty="0" smtClean="0"/>
              <a:t>impairment</a:t>
            </a:r>
          </a:p>
          <a:p>
            <a:r>
              <a:rPr lang="en-US" b="1" dirty="0"/>
              <a:t> medications, infection, and trauma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Detrusor underactivity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700"/>
            <a:ext cx="10515600" cy="53172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CharisSIL"/>
              </a:rPr>
              <a:t>The International Continence Society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defines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detrusor underactivity (DU) as a "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contraction of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reduced strength and/or duration</a:t>
            </a:r>
            <a:r>
              <a:rPr lang="en-US" b="1" dirty="0">
                <a:solidFill>
                  <a:srgbClr val="000000"/>
                </a:solidFill>
                <a:latin typeface="CharisSIL"/>
              </a:rPr>
              <a:t>, resulting in prolonged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bladder emptying and/or a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failure to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CharisSIL"/>
              </a:rPr>
              <a:t>achieve complete bladder emptying</a:t>
            </a:r>
            <a:r>
              <a:rPr lang="en-US" b="1" i="1" dirty="0">
                <a:solidFill>
                  <a:srgbClr val="C00000"/>
                </a:solidFill>
                <a:latin typeface="CharisSIL"/>
              </a:rPr>
              <a:t>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within a normal time span"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harisSI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harisSIL"/>
              </a:rPr>
              <a:t>DU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represents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an inability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of the bladder to </a:t>
            </a:r>
            <a:r>
              <a:rPr lang="en-US" b="1" dirty="0">
                <a:solidFill>
                  <a:srgbClr val="000000"/>
                </a:solidFill>
                <a:latin typeface="CharisSIL"/>
              </a:rPr>
              <a:t>generate adequate contraction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strength and is likely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multifactorial.</a:t>
            </a:r>
          </a:p>
          <a:p>
            <a:r>
              <a:rPr lang="en-US" dirty="0" smtClean="0">
                <a:solidFill>
                  <a:srgbClr val="000000"/>
                </a:solidFill>
                <a:latin typeface="CharisSIL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diagnosis is primarily made by urodynamic testing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latin typeface="CharisSI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harisSIL"/>
              </a:rPr>
              <a:t>An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extreme form of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DU ,</a:t>
            </a:r>
            <a:r>
              <a:rPr lang="en-US" dirty="0" err="1" smtClean="0">
                <a:solidFill>
                  <a:srgbClr val="000000"/>
                </a:solidFill>
                <a:latin typeface="CharisSIL"/>
              </a:rPr>
              <a:t>acontractile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detrusor, is the true absence of detrusor contraction during the voiding phase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of urodynamic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evaluation. </a:t>
            </a:r>
            <a:endParaRPr lang="en-US" dirty="0" smtClean="0">
              <a:solidFill>
                <a:srgbClr val="000000"/>
              </a:solidFill>
              <a:latin typeface="CharisSIL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Detrusor underactivity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Detrusor function may be affected by multiple factors, including </a:t>
            </a:r>
            <a:r>
              <a:rPr lang="en-US" b="1" dirty="0"/>
              <a:t>bladder outlet obstruction</a:t>
            </a:r>
            <a:r>
              <a:rPr lang="en-US" dirty="0"/>
              <a:t>, local </a:t>
            </a:r>
            <a:r>
              <a:rPr lang="en-US" b="1" dirty="0"/>
              <a:t>neuropathy</a:t>
            </a:r>
            <a:r>
              <a:rPr lang="en-US" dirty="0"/>
              <a:t> (both sensory and motor innervation), </a:t>
            </a:r>
            <a:r>
              <a:rPr lang="en-US" b="1" dirty="0"/>
              <a:t>central nervous system disorders</a:t>
            </a:r>
            <a:r>
              <a:rPr lang="en-US" dirty="0"/>
              <a:t>, </a:t>
            </a:r>
            <a:r>
              <a:rPr lang="en-US" b="1" dirty="0"/>
              <a:t>ischemic </a:t>
            </a:r>
            <a:r>
              <a:rPr lang="en-US" dirty="0"/>
              <a:t>changes, and bladder wall muscle changes.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fa-IR" dirty="0"/>
          </a:p>
          <a:p>
            <a:r>
              <a:rPr lang="en-US" dirty="0"/>
              <a:t>Thus, common 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</a:rPr>
              <a:t>causes of DU </a:t>
            </a:r>
            <a:r>
              <a:rPr lang="en-US" dirty="0"/>
              <a:t>include aging, diabetes, neurologic diseases, and medications.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CharisSIL"/>
              </a:rPr>
              <a:t>Bladder outlet obstruction (BOO) is defined by the International Continence Society as a "generic term for obstruction during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voiding“.</a:t>
            </a:r>
            <a:endParaRPr lang="en-US" dirty="0">
              <a:solidFill>
                <a:srgbClr val="000000"/>
              </a:solidFill>
              <a:latin typeface="CharisSI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harisSIL"/>
              </a:rPr>
              <a:t>It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is important to note that BOO is a </a:t>
            </a:r>
            <a:r>
              <a:rPr lang="en-US" b="1" dirty="0">
                <a:solidFill>
                  <a:srgbClr val="000000"/>
                </a:solidFill>
                <a:latin typeface="CharisSIL"/>
              </a:rPr>
              <a:t>urodynamic diagnosis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and not 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always accompanied </a:t>
            </a:r>
            <a:r>
              <a:rPr lang="en-US" dirty="0">
                <a:solidFill>
                  <a:srgbClr val="000000"/>
                </a:solidFill>
                <a:latin typeface="CharisSIL"/>
              </a:rPr>
              <a:t>by CUR or elevated PVR</a:t>
            </a:r>
            <a:r>
              <a:rPr lang="en-US" dirty="0" smtClean="0">
                <a:solidFill>
                  <a:srgbClr val="000000"/>
                </a:solidFill>
                <a:latin typeface="CharisSIL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harisSIL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isSIL"/>
              </a:rPr>
              <a:t>BOO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isSIL"/>
              </a:rPr>
              <a:t>in women is subdivided by cause into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isSIL"/>
              </a:rPr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isSIL"/>
              </a:rPr>
              <a:t>anatomic (mechanical factors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isSIL"/>
              </a:rPr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isSIL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isSIL"/>
              </a:rPr>
              <a:t>functional (dynamic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isSIL"/>
              </a:rPr>
              <a:t>factors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isSIL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8892" y="526093"/>
            <a:ext cx="8273441" cy="185385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Urethral distortion</a:t>
            </a:r>
          </a:p>
        </p:txBody>
      </p:sp>
      <p:sp>
        <p:nvSpPr>
          <p:cNvPr id="3" name="Pentagon 2"/>
          <p:cNvSpPr/>
          <p:nvPr/>
        </p:nvSpPr>
        <p:spPr>
          <a:xfrm>
            <a:off x="68893" y="2530257"/>
            <a:ext cx="6776580" cy="201669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External urethral compression</a:t>
            </a:r>
          </a:p>
        </p:txBody>
      </p:sp>
      <p:sp>
        <p:nvSpPr>
          <p:cNvPr id="4" name="Pentagon 3"/>
          <p:cNvSpPr/>
          <p:nvPr/>
        </p:nvSpPr>
        <p:spPr>
          <a:xfrm>
            <a:off x="68892" y="4697260"/>
            <a:ext cx="5041726" cy="201669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Intrinsic urethral lesions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10" y="200416"/>
            <a:ext cx="3707390" cy="1853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70" y="2728977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Anatomic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83" y="1327759"/>
            <a:ext cx="10515600" cy="55302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Anatomic </a:t>
            </a:r>
            <a:r>
              <a:rPr lang="en-US" sz="2900" dirty="0"/>
              <a:t>causes are generally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more obvious </a:t>
            </a:r>
            <a:r>
              <a:rPr lang="en-US" sz="2900" dirty="0"/>
              <a:t>than functional causes and are </a:t>
            </a:r>
            <a:r>
              <a:rPr lang="en-US" sz="2900" dirty="0" smtClean="0"/>
              <a:t>often </a:t>
            </a:r>
            <a:r>
              <a:rPr lang="en-US" sz="3100" b="1" dirty="0" smtClean="0"/>
              <a:t>suspected </a:t>
            </a:r>
            <a:r>
              <a:rPr lang="en-US" sz="3100" b="1" dirty="0"/>
              <a:t>by the patient's </a:t>
            </a:r>
            <a:r>
              <a:rPr lang="en-US" sz="2900" b="1" dirty="0"/>
              <a:t>history,</a:t>
            </a:r>
            <a:r>
              <a:rPr lang="en-US" sz="2900" dirty="0"/>
              <a:t> such as a prior history of anti-incontinence surgery </a:t>
            </a:r>
            <a:endParaRPr lang="fa-IR" sz="2900" dirty="0" smtClean="0"/>
          </a:p>
          <a:p>
            <a:endParaRPr lang="fa-IR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4600" b="1" dirty="0"/>
              <a:t>Urethral distortion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—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Pelvic organ prolapse </a:t>
            </a:r>
            <a:r>
              <a:rPr lang="en-US" dirty="0"/>
              <a:t>may cause lower urinary tract anatomic distortion including </a:t>
            </a:r>
            <a:r>
              <a:rPr lang="en-US" dirty="0" smtClean="0"/>
              <a:t>urethral kinking</a:t>
            </a:r>
            <a:r>
              <a:rPr lang="en-US" dirty="0"/>
              <a:t>, which can then result in impaired urine </a:t>
            </a:r>
            <a:r>
              <a:rPr lang="en-US" dirty="0" smtClean="0"/>
              <a:t>flow </a:t>
            </a:r>
            <a:r>
              <a:rPr lang="en-US" dirty="0"/>
              <a:t>and an elevated </a:t>
            </a:r>
            <a:r>
              <a:rPr lang="en-US" dirty="0" smtClean="0"/>
              <a:t>PVR </a:t>
            </a:r>
          </a:p>
          <a:p>
            <a:pPr marL="0" indent="0">
              <a:buNone/>
            </a:pPr>
            <a:r>
              <a:rPr lang="en-US" dirty="0" smtClean="0"/>
              <a:t>prolapse </a:t>
            </a:r>
            <a:r>
              <a:rPr lang="en-US" dirty="0" smtClean="0">
                <a:solidFill>
                  <a:srgbClr val="FF0000"/>
                </a:solidFill>
              </a:rPr>
              <a:t>beyond the hymen </a:t>
            </a:r>
            <a:r>
              <a:rPr lang="en-US" dirty="0" smtClean="0"/>
              <a:t>independently predicted urinary retention, defined as a PVR &gt;150 </a:t>
            </a:r>
            <a:r>
              <a:rPr lang="en-US" dirty="0" err="1" smtClean="0"/>
              <a:t>mL.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 different study, reduction of the </a:t>
            </a:r>
            <a:r>
              <a:rPr lang="en-US" b="1" dirty="0" smtClean="0">
                <a:solidFill>
                  <a:srgbClr val="FF0000"/>
                </a:solidFill>
              </a:rPr>
              <a:t>prolapse with a </a:t>
            </a:r>
            <a:r>
              <a:rPr lang="en-US" b="1" dirty="0" err="1" smtClean="0">
                <a:solidFill>
                  <a:srgbClr val="FF0000"/>
                </a:solidFill>
              </a:rPr>
              <a:t>pessary</a:t>
            </a:r>
            <a:r>
              <a:rPr lang="en-US" b="1" dirty="0" smtClean="0">
                <a:solidFill>
                  <a:srgbClr val="FF0000"/>
                </a:solidFill>
              </a:rPr>
              <a:t> resolved </a:t>
            </a:r>
            <a:r>
              <a:rPr lang="en-US" dirty="0" smtClean="0"/>
              <a:t>the urinary</a:t>
            </a:r>
            <a:br>
              <a:rPr lang="en-US" dirty="0" smtClean="0"/>
            </a:br>
            <a:r>
              <a:rPr lang="en-US" dirty="0" smtClean="0"/>
              <a:t>obstruction in 17 of 18 women with prolapse beyond the hymen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6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1614</Words>
  <Application>Microsoft Office PowerPoint</Application>
  <PresentationFormat>Widescreen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CharisSIL</vt:lpstr>
      <vt:lpstr>Wingdings</vt:lpstr>
      <vt:lpstr>Office Theme</vt:lpstr>
      <vt:lpstr>IN THE NAME OF GOD</vt:lpstr>
      <vt:lpstr>Urinary Retention  </vt:lpstr>
      <vt:lpstr>PowerPoint Presentation</vt:lpstr>
      <vt:lpstr>CAUSES OF URINARY RETENTION</vt:lpstr>
      <vt:lpstr>Detrusor underactivity</vt:lpstr>
      <vt:lpstr>Detrusor underactivity</vt:lpstr>
      <vt:lpstr>obstruction</vt:lpstr>
      <vt:lpstr>PowerPoint Presentation</vt:lpstr>
      <vt:lpstr>Anatomic</vt:lpstr>
      <vt:lpstr>External urethral compression</vt:lpstr>
      <vt:lpstr>Intrinsic urethral lesions</vt:lpstr>
      <vt:lpstr>Functional</vt:lpstr>
      <vt:lpstr>PowerPoint Presentation</vt:lpstr>
      <vt:lpstr>Neurologic impairment </vt:lpstr>
      <vt:lpstr>Urodynamic evaluation In addition to an elevated PVR </vt:lpstr>
      <vt:lpstr>CLINICAL PRESENTATION(acute)</vt:lpstr>
      <vt:lpstr>CLINICAL PRESENTATION(chronic)</vt:lpstr>
      <vt:lpstr>EVALUATION OF SYMPTOMS</vt:lpstr>
      <vt:lpstr>Laboratory studies /Ultrasound</vt:lpstr>
      <vt:lpstr>DIAGNOSIS</vt:lpstr>
      <vt:lpstr>catheterization</vt:lpstr>
      <vt:lpstr>ACUTE MANAGEMENT</vt:lpstr>
      <vt:lpstr>Urethral catheterization</vt:lpstr>
      <vt:lpstr>PowerPoint Presentation</vt:lpstr>
      <vt:lpstr>Rate of decompression </vt:lpstr>
      <vt:lpstr>Complications of decompression</vt:lpstr>
      <vt:lpstr>Clean intermittent catheterization</vt:lpstr>
      <vt:lpstr>TREATMENT OF ETIOLOGY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100</cp:revision>
  <dcterms:created xsi:type="dcterms:W3CDTF">2022-04-16T13:10:24Z</dcterms:created>
  <dcterms:modified xsi:type="dcterms:W3CDTF">2022-09-07T10:22:44Z</dcterms:modified>
</cp:coreProperties>
</file>